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6" r:id="rId5"/>
    <p:sldId id="277" r:id="rId6"/>
    <p:sldId id="278" r:id="rId7"/>
    <p:sldId id="279" r:id="rId8"/>
    <p:sldId id="280" r:id="rId9"/>
    <p:sldId id="281" r:id="rId10"/>
    <p:sldId id="282" r:id="rId11"/>
    <p:sldId id="283" r:id="rId12"/>
    <p:sldId id="284" r:id="rId13"/>
    <p:sldId id="285" r:id="rId14"/>
    <p:sldId id="293" r:id="rId15"/>
    <p:sldId id="287" r:id="rId16"/>
    <p:sldId id="288" r:id="rId17"/>
    <p:sldId id="289" r:id="rId18"/>
    <p:sldId id="290" r:id="rId19"/>
    <p:sldId id="260" r:id="rId20"/>
    <p:sldId id="261" r:id="rId21"/>
    <p:sldId id="291" r:id="rId22"/>
    <p:sldId id="262" r:id="rId23"/>
    <p:sldId id="292" r:id="rId24"/>
    <p:sldId id="275"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CC"/>
    <a:srgbClr val="CC33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p:cViewPr varScale="1">
        <p:scale>
          <a:sx n="72" d="100"/>
          <a:sy n="72" d="100"/>
        </p:scale>
        <p:origin x="122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A23720DD-5B6D-40BF-8493-A6B52D484E6B}" type="datetimeFigureOut">
              <a:rPr lang="tr-TR" smtClean="0"/>
              <a:t>3.12.2020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3.12.2020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3.12.2020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3.12.2020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3.12.2020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3.12.2020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3.12.2020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23720DD-5B6D-40BF-8493-A6B52D484E6B}" type="datetimeFigureOut">
              <a:rPr lang="tr-TR" smtClean="0"/>
              <a:t>3.12.2020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0"/>
            <a:ext cx="9036496" cy="4509120"/>
          </a:xfrm>
        </p:spPr>
        <p:txBody>
          <a:bodyPr>
            <a:normAutofit/>
          </a:bodyPr>
          <a:lstStyle/>
          <a:p>
            <a:r>
              <a:rPr lang="tr-TR" sz="2800" b="1" dirty="0">
                <a:solidFill>
                  <a:srgbClr val="7030A0"/>
                </a:solidFill>
              </a:rPr>
              <a:t>BAŞÖĞRETMEN İLKOKULU</a:t>
            </a:r>
            <a:br>
              <a:rPr lang="tr-TR" sz="2800" b="1" dirty="0">
                <a:solidFill>
                  <a:srgbClr val="7030A0"/>
                </a:solidFill>
              </a:rPr>
            </a:br>
            <a:r>
              <a:rPr lang="tr-TR" sz="2800" b="1" dirty="0">
                <a:solidFill>
                  <a:srgbClr val="7030A0"/>
                </a:solidFill>
              </a:rPr>
              <a:t>REHBERLİK SERVİSİ</a:t>
            </a:r>
            <a:br>
              <a:rPr lang="tr-TR" dirty="0"/>
            </a:br>
            <a:br>
              <a:rPr lang="tr-TR" sz="2800" b="1" dirty="0">
                <a:solidFill>
                  <a:srgbClr val="C00000"/>
                </a:solidFill>
              </a:rPr>
            </a:br>
            <a:r>
              <a:rPr lang="tr-TR" sz="2800" b="1" dirty="0">
                <a:solidFill>
                  <a:srgbClr val="FF3300"/>
                </a:solidFill>
              </a:rPr>
              <a:t>BİLİNÇLİ TEKNOLOJİ KULLANIMI </a:t>
            </a:r>
            <a:br>
              <a:rPr lang="tr-TR" sz="2800" b="1" dirty="0">
                <a:solidFill>
                  <a:srgbClr val="C00000"/>
                </a:solidFill>
              </a:rPr>
            </a:br>
            <a:r>
              <a:rPr lang="tr-TR" sz="2800" b="1" dirty="0">
                <a:solidFill>
                  <a:srgbClr val="7030A0"/>
                </a:solidFill>
              </a:rPr>
              <a:t>VELİ  SEMİNERİNE HOŞ GELDİNİZ</a:t>
            </a:r>
          </a:p>
        </p:txBody>
      </p:sp>
    </p:spTree>
    <p:extLst>
      <p:ext uri="{BB962C8B-B14F-4D97-AF65-F5344CB8AC3E}">
        <p14:creationId xmlns:p14="http://schemas.microsoft.com/office/powerpoint/2010/main" val="7427423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5BEA89-7F76-4B8C-A859-A024EAF25A6D}"/>
              </a:ext>
            </a:extLst>
          </p:cNvPr>
          <p:cNvSpPr>
            <a:spLocks noGrp="1"/>
          </p:cNvSpPr>
          <p:nvPr>
            <p:ph type="title"/>
          </p:nvPr>
        </p:nvSpPr>
        <p:spPr/>
        <p:txBody>
          <a:bodyPr>
            <a:normAutofit fontScale="90000"/>
          </a:bodyPr>
          <a:lstStyle/>
          <a:p>
            <a:r>
              <a:rPr lang="tr-TR" sz="2000" dirty="0"/>
              <a:t>BİLİNÇLİ BİR TEKNOLOJİ KULLANICISI OLMASINI SAĞLAYIN</a:t>
            </a:r>
          </a:p>
        </p:txBody>
      </p:sp>
      <p:pic>
        <p:nvPicPr>
          <p:cNvPr id="5" name="İçerik Yer Tutucusu 4">
            <a:extLst>
              <a:ext uri="{FF2B5EF4-FFF2-40B4-BE49-F238E27FC236}">
                <a16:creationId xmlns:a16="http://schemas.microsoft.com/office/drawing/2014/main" id="{788319C5-8D3A-4E64-B484-DF4A89B7F9CC}"/>
              </a:ext>
            </a:extLst>
          </p:cNvPr>
          <p:cNvPicPr>
            <a:picLocks noGrp="1" noChangeAspect="1"/>
          </p:cNvPicPr>
          <p:nvPr>
            <p:ph idx="1"/>
          </p:nvPr>
        </p:nvPicPr>
        <p:blipFill>
          <a:blip r:embed="rId2"/>
          <a:stretch>
            <a:fillRect/>
          </a:stretch>
        </p:blipFill>
        <p:spPr>
          <a:xfrm>
            <a:off x="2764393" y="2438400"/>
            <a:ext cx="3615214" cy="3048000"/>
          </a:xfrm>
        </p:spPr>
      </p:pic>
    </p:spTree>
    <p:extLst>
      <p:ext uri="{BB962C8B-B14F-4D97-AF65-F5344CB8AC3E}">
        <p14:creationId xmlns:p14="http://schemas.microsoft.com/office/powerpoint/2010/main" val="143693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72E564-2DF2-4851-BDB4-4A98A51F5B4D}"/>
              </a:ext>
            </a:extLst>
          </p:cNvPr>
          <p:cNvSpPr>
            <a:spLocks noGrp="1"/>
          </p:cNvSpPr>
          <p:nvPr>
            <p:ph type="title"/>
          </p:nvPr>
        </p:nvSpPr>
        <p:spPr/>
        <p:txBody>
          <a:bodyPr>
            <a:normAutofit/>
          </a:bodyPr>
          <a:lstStyle/>
          <a:p>
            <a:r>
              <a:rPr lang="tr-TR" sz="2000" dirty="0"/>
              <a:t>ÇOCUĞUNUZAÖRNEK OLUN</a:t>
            </a:r>
          </a:p>
        </p:txBody>
      </p:sp>
      <p:sp>
        <p:nvSpPr>
          <p:cNvPr id="3" name="İçerik Yer Tutucusu 2">
            <a:extLst>
              <a:ext uri="{FF2B5EF4-FFF2-40B4-BE49-F238E27FC236}">
                <a16:creationId xmlns:a16="http://schemas.microsoft.com/office/drawing/2014/main" id="{B33E0F35-1E95-4C65-8F1A-27F370F67712}"/>
              </a:ext>
            </a:extLst>
          </p:cNvPr>
          <p:cNvSpPr>
            <a:spLocks noGrp="1"/>
          </p:cNvSpPr>
          <p:nvPr>
            <p:ph idx="1"/>
          </p:nvPr>
        </p:nvSpPr>
        <p:spPr/>
        <p:txBody>
          <a:bodyPr/>
          <a:lstStyle/>
          <a:p>
            <a:r>
              <a:rPr lang="tr-TR" b="1" dirty="0">
                <a:solidFill>
                  <a:srgbClr val="CC3300"/>
                </a:solidFill>
                <a:latin typeface="Arial" panose="020B0604020202020204" pitchFamily="34" charset="0"/>
                <a:cs typeface="Arial" panose="020B0604020202020204" pitchFamily="34" charset="0"/>
              </a:rPr>
              <a:t>SİZİ ÖRNEK ALACAKLARDIR</a:t>
            </a:r>
            <a:r>
              <a:rPr lang="tr-TR" b="1" dirty="0">
                <a:latin typeface="Arial" panose="020B0604020202020204" pitchFamily="34" charset="0"/>
                <a:cs typeface="Arial" panose="020B0604020202020204" pitchFamily="34" charset="0"/>
              </a:rPr>
              <a:t>.</a:t>
            </a:r>
          </a:p>
          <a:p>
            <a:endParaRPr lang="tr-TR" b="1" dirty="0">
              <a:latin typeface="Arial" panose="020B0604020202020204" pitchFamily="34" charset="0"/>
              <a:cs typeface="Arial" panose="020B0604020202020204" pitchFamily="34" charset="0"/>
            </a:endParaRPr>
          </a:p>
          <a:p>
            <a:r>
              <a:rPr lang="tr-TR" b="1" dirty="0">
                <a:solidFill>
                  <a:srgbClr val="00B050"/>
                </a:solidFill>
                <a:latin typeface="Arial" panose="020B0604020202020204" pitchFamily="34" charset="0"/>
                <a:cs typeface="Arial" panose="020B0604020202020204" pitchFamily="34" charset="0"/>
              </a:rPr>
              <a:t>NEYİ, NE ZAMAN, NE KADAR YAPACAKLARINI SİZE BAKARAK ÖĞRENECEKLERDİR.</a:t>
            </a:r>
          </a:p>
          <a:p>
            <a:endParaRPr lang="tr-TR" dirty="0"/>
          </a:p>
        </p:txBody>
      </p:sp>
    </p:spTree>
    <p:extLst>
      <p:ext uri="{BB962C8B-B14F-4D97-AF65-F5344CB8AC3E}">
        <p14:creationId xmlns:p14="http://schemas.microsoft.com/office/powerpoint/2010/main" val="255233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D87B83-DE17-4117-9D83-6B1D2E9C39BA}"/>
              </a:ext>
            </a:extLst>
          </p:cNvPr>
          <p:cNvSpPr>
            <a:spLocks noGrp="1"/>
          </p:cNvSpPr>
          <p:nvPr>
            <p:ph type="title"/>
          </p:nvPr>
        </p:nvSpPr>
        <p:spPr/>
        <p:txBody>
          <a:bodyPr>
            <a:normAutofit fontScale="90000"/>
          </a:bodyPr>
          <a:lstStyle/>
          <a:p>
            <a:r>
              <a:rPr lang="tr-TR" dirty="0"/>
              <a:t>BERABER VAKİT GEÇİRİN</a:t>
            </a:r>
            <a:br>
              <a:rPr lang="tr-TR" dirty="0"/>
            </a:br>
            <a:endParaRPr lang="tr-TR" dirty="0"/>
          </a:p>
        </p:txBody>
      </p:sp>
      <p:sp>
        <p:nvSpPr>
          <p:cNvPr id="3" name="İçerik Yer Tutucusu 2">
            <a:extLst>
              <a:ext uri="{FF2B5EF4-FFF2-40B4-BE49-F238E27FC236}">
                <a16:creationId xmlns:a16="http://schemas.microsoft.com/office/drawing/2014/main" id="{1C802087-F674-45F2-AD7D-5BB89A03146E}"/>
              </a:ext>
            </a:extLst>
          </p:cNvPr>
          <p:cNvSpPr>
            <a:spLocks noGrp="1"/>
          </p:cNvSpPr>
          <p:nvPr>
            <p:ph idx="1"/>
          </p:nvPr>
        </p:nvSpPr>
        <p:spPr/>
        <p:txBody>
          <a:bodyPr/>
          <a:lstStyle/>
          <a:p>
            <a:r>
              <a:rPr lang="tr-TR" b="1" dirty="0">
                <a:solidFill>
                  <a:srgbClr val="FF0000"/>
                </a:solidFill>
                <a:latin typeface="Arial" panose="020B0604020202020204" pitchFamily="34" charset="0"/>
                <a:cs typeface="Arial" panose="020B0604020202020204" pitchFamily="34" charset="0"/>
              </a:rPr>
              <a:t>İNTERNETİ BAKICI GİBİ KULLANIRSANIZ ÇOCUKLARINIZIN BAĞIMLI OLMA RİSKİ ARTAR.</a:t>
            </a:r>
            <a:endParaRPr lang="tr-TR" b="1" dirty="0">
              <a:solidFill>
                <a:srgbClr val="0033CC"/>
              </a:solidFill>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AİLENİN YERİNİ TEKNOLOJİYE BIRAKMAYIN.</a:t>
            </a:r>
          </a:p>
          <a:p>
            <a:endParaRPr lang="tr-TR" b="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70408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E872FC-FE72-493C-A5BA-65956BEE8167}"/>
              </a:ext>
            </a:extLst>
          </p:cNvPr>
          <p:cNvSpPr>
            <a:spLocks noGrp="1"/>
          </p:cNvSpPr>
          <p:nvPr>
            <p:ph idx="1"/>
          </p:nvPr>
        </p:nvSpPr>
        <p:spPr/>
        <p:txBody>
          <a:bodyPr/>
          <a:lstStyle/>
          <a:p>
            <a:r>
              <a:rPr lang="tr-TR" b="1" dirty="0">
                <a:solidFill>
                  <a:srgbClr val="CC3300"/>
                </a:solidFill>
                <a:latin typeface="Arial" panose="020B0604020202020204" pitchFamily="34" charset="0"/>
                <a:cs typeface="Arial" panose="020B0604020202020204" pitchFamily="34" charset="0"/>
              </a:rPr>
              <a:t>OKUL ÖNCESİ DÖNEMDEN İTİBAREN KURALLAR OLUŞTURUN VE BU KURALLARA UYMALARINI SAĞLAYIN.</a:t>
            </a:r>
          </a:p>
          <a:p>
            <a:r>
              <a:rPr lang="tr-TR" b="1" dirty="0">
                <a:solidFill>
                  <a:srgbClr val="0033CC"/>
                </a:solidFill>
                <a:latin typeface="Arial" panose="020B0604020202020204" pitchFamily="34" charset="0"/>
                <a:cs typeface="Arial" panose="020B0604020202020204" pitchFamily="34" charset="0"/>
              </a:rPr>
              <a:t>YANLIŞ KULLANILMASI DURUMUNDA VEREBİLECEĞİ ZARARLARI BU DÖNEMDE ANLATIN</a:t>
            </a:r>
            <a:r>
              <a:rPr lang="tr-TR" b="1" dirty="0">
                <a:latin typeface="Arial" panose="020B0604020202020204" pitchFamily="34" charset="0"/>
                <a:cs typeface="Arial" panose="020B0604020202020204" pitchFamily="34" charset="0"/>
              </a:rPr>
              <a:t>.</a:t>
            </a:r>
          </a:p>
          <a:p>
            <a:endParaRPr lang="tr-TR" b="1" dirty="0">
              <a:solidFill>
                <a:srgbClr val="CC3300"/>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01163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C3103A5-D8F2-4F62-8F0C-9D3EABE62479}"/>
              </a:ext>
            </a:extLst>
          </p:cNvPr>
          <p:cNvSpPr>
            <a:spLocks noGrp="1"/>
          </p:cNvSpPr>
          <p:nvPr>
            <p:ph idx="1"/>
          </p:nvPr>
        </p:nvSpPr>
        <p:spPr/>
        <p:txBody>
          <a:bodyPr/>
          <a:lstStyle/>
          <a:p>
            <a:r>
              <a:rPr lang="tr-TR" b="1" dirty="0">
                <a:solidFill>
                  <a:srgbClr val="CC3300"/>
                </a:solidFill>
                <a:latin typeface="Arial" panose="020B0604020202020204" pitchFamily="34" charset="0"/>
                <a:cs typeface="Arial" panose="020B0604020202020204" pitchFamily="34" charset="0"/>
              </a:rPr>
              <a:t>İSTENMEYEN BİR DAVRANIŞ YAPTIĞI ZAMAN TEKNOLOJİK ARAÇ GEREÇLERİ KULLANMASINI YASAKLAMAYIN VEYA İYİ BİR DAVRANIŞ YAPTIĞINDATEKNOLOJİ İLE DAHA FAZLA ZAMAN GEÇİRMESİNE İZİN VERMEYİN. YANİ  TEKNOLOJİYİ BİR ÖDÜL VE CEZA ARACI OLARAK KULLANMAYIN</a:t>
            </a:r>
            <a:endParaRPr lang="tr-TR" dirty="0"/>
          </a:p>
        </p:txBody>
      </p:sp>
    </p:spTree>
    <p:extLst>
      <p:ext uri="{BB962C8B-B14F-4D97-AF65-F5344CB8AC3E}">
        <p14:creationId xmlns:p14="http://schemas.microsoft.com/office/powerpoint/2010/main" val="422930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5EA6684-6830-4797-AF96-ADA3C4797765}"/>
              </a:ext>
            </a:extLst>
          </p:cNvPr>
          <p:cNvSpPr>
            <a:spLocks noGrp="1"/>
          </p:cNvSpPr>
          <p:nvPr>
            <p:ph idx="1"/>
          </p:nvPr>
        </p:nvSpPr>
        <p:spPr/>
        <p:txBody>
          <a:bodyPr/>
          <a:lstStyle/>
          <a:p>
            <a:r>
              <a:rPr lang="tr-TR" b="1" dirty="0">
                <a:solidFill>
                  <a:srgbClr val="FF0000"/>
                </a:solidFill>
                <a:latin typeface="Arial" panose="020B0604020202020204" pitchFamily="34" charset="0"/>
                <a:cs typeface="Arial" panose="020B0604020202020204" pitchFamily="34" charset="0"/>
              </a:rPr>
              <a:t>DAHA ÇOK HAREKET EDEBİLECEKLERİ OYUNLARA TEŞVİK EDİN.</a:t>
            </a:r>
          </a:p>
          <a:p>
            <a:r>
              <a:rPr lang="tr-TR" b="1" dirty="0">
                <a:solidFill>
                  <a:srgbClr val="7030A0"/>
                </a:solidFill>
                <a:latin typeface="Arial" panose="020B0604020202020204" pitchFamily="34" charset="0"/>
                <a:cs typeface="Arial" panose="020B0604020202020204" pitchFamily="34" charset="0"/>
              </a:rPr>
              <a:t>GERÇEK HAYATTAN KEYİF ALMALARINI SAĞLAYACAK FAALİYETLERE YÖNLENDİRİN.</a:t>
            </a:r>
            <a:endParaRPr lang="tr-TR" dirty="0"/>
          </a:p>
        </p:txBody>
      </p:sp>
    </p:spTree>
    <p:extLst>
      <p:ext uri="{BB962C8B-B14F-4D97-AF65-F5344CB8AC3E}">
        <p14:creationId xmlns:p14="http://schemas.microsoft.com/office/powerpoint/2010/main" val="223054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65A060-D555-4A67-83EB-028BC8152704}"/>
              </a:ext>
            </a:extLst>
          </p:cNvPr>
          <p:cNvSpPr>
            <a:spLocks noGrp="1"/>
          </p:cNvSpPr>
          <p:nvPr>
            <p:ph idx="1"/>
          </p:nvPr>
        </p:nvSpPr>
        <p:spPr/>
        <p:txBody>
          <a:bodyPr/>
          <a:lstStyle/>
          <a:p>
            <a:r>
              <a:rPr lang="tr-TR" b="1" dirty="0">
                <a:solidFill>
                  <a:srgbClr val="00B0F0"/>
                </a:solidFill>
                <a:latin typeface="Arial" panose="020B0604020202020204" pitchFamily="34" charset="0"/>
                <a:cs typeface="Arial" panose="020B0604020202020204" pitchFamily="34" charset="0"/>
              </a:rPr>
              <a:t>ARKADAŞ GRUPLARIYLA BİRLİKTE OLMALARINI SAĞLAYIN.SOSYALLEŞMELERİNE YARDIMCI OLUN. ÇÜNKÜ SOSYAL OLMAYI ÖĞRENEN ÇOCUKLAR İNTERNETE DAHA AZ DÜŞKÜN OLURLAR.</a:t>
            </a:r>
            <a:endParaRPr lang="tr-TR" dirty="0"/>
          </a:p>
        </p:txBody>
      </p:sp>
    </p:spTree>
    <p:extLst>
      <p:ext uri="{BB962C8B-B14F-4D97-AF65-F5344CB8AC3E}">
        <p14:creationId xmlns:p14="http://schemas.microsoft.com/office/powerpoint/2010/main" val="76299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BA44D2-92CE-4812-B365-055911CEF7C2}"/>
              </a:ext>
            </a:extLst>
          </p:cNvPr>
          <p:cNvSpPr>
            <a:spLocks noGrp="1"/>
          </p:cNvSpPr>
          <p:nvPr>
            <p:ph idx="1"/>
          </p:nvPr>
        </p:nvSpPr>
        <p:spPr/>
        <p:txBody>
          <a:bodyPr>
            <a:normAutofit fontScale="92500" lnSpcReduction="10000"/>
          </a:bodyPr>
          <a:lstStyle/>
          <a:p>
            <a:r>
              <a:rPr lang="tr-TR" b="1" dirty="0">
                <a:solidFill>
                  <a:srgbClr val="00B050"/>
                </a:solidFill>
                <a:latin typeface="Arial" panose="020B0604020202020204" pitchFamily="34" charset="0"/>
                <a:cs typeface="Arial" panose="020B0604020202020204" pitchFamily="34" charset="0"/>
              </a:rPr>
              <a:t>EKRAN BAŞINDA GEÇİRDİKLERİ SÜRE BOYUNCA MÜMKÜN OLDUĞU KADAR ÇOCUĞUNUZUN YANINDA BULUNUN.</a:t>
            </a:r>
          </a:p>
          <a:p>
            <a:r>
              <a:rPr lang="tr-TR" b="1" dirty="0">
                <a:solidFill>
                  <a:srgbClr val="0070C0"/>
                </a:solidFill>
                <a:latin typeface="Arial" panose="020B0604020202020204" pitchFamily="34" charset="0"/>
                <a:cs typeface="Arial" panose="020B0604020202020204" pitchFamily="34" charset="0"/>
              </a:rPr>
              <a:t>TEK BAŞLARINA İNTERNETE BAĞLANIRLARSA KORKUTUCU, ŞİDDET İÇEREN OYUN YA DA PROGRAMLARA, UYGUNSUZ İÇERİKLERE GİREBİLİRLER. BU DURUM ONLARIN PSİKOLOJİK GELİŞİMİNİ VE DAVRANIŞLARINI OLUMSUZ ETKİLER</a:t>
            </a:r>
            <a:r>
              <a:rPr lang="tr-TR" b="1" dirty="0">
                <a:latin typeface="Arial" panose="020B0604020202020204" pitchFamily="34" charset="0"/>
                <a:cs typeface="Arial" panose="020B0604020202020204" pitchFamily="34" charset="0"/>
              </a:rPr>
              <a:t>.</a:t>
            </a:r>
          </a:p>
          <a:p>
            <a:endParaRPr lang="tr-TR" b="1" dirty="0">
              <a:solidFill>
                <a:srgbClr val="00B050"/>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63837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1B9C64-6C30-4075-BA92-DD809EF93492}"/>
              </a:ext>
            </a:extLst>
          </p:cNvPr>
          <p:cNvSpPr>
            <a:spLocks noGrp="1"/>
          </p:cNvSpPr>
          <p:nvPr>
            <p:ph idx="1"/>
          </p:nvPr>
        </p:nvSpPr>
        <p:spPr/>
        <p:txBody>
          <a:bodyPr>
            <a:normAutofit/>
          </a:bodyPr>
          <a:lstStyle/>
          <a:p>
            <a:pPr algn="ctr"/>
            <a:r>
              <a:rPr lang="tr-TR" sz="3200" dirty="0"/>
              <a:t>BUNLARI YAPMAMAMIZ DURUMUNDA NELER OLUR PEKİ!</a:t>
            </a:r>
          </a:p>
        </p:txBody>
      </p:sp>
    </p:spTree>
    <p:extLst>
      <p:ext uri="{BB962C8B-B14F-4D97-AF65-F5344CB8AC3E}">
        <p14:creationId xmlns:p14="http://schemas.microsoft.com/office/powerpoint/2010/main" val="419465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2438400"/>
            <a:ext cx="7416824" cy="3048001"/>
          </a:xfrm>
        </p:spPr>
        <p:txBody>
          <a:bodyPr/>
          <a:lstStyle/>
          <a:p>
            <a:endParaRPr lang="tr-TR" b="1" dirty="0">
              <a:latin typeface="Arial" panose="020B0604020202020204" pitchFamily="34" charset="0"/>
              <a:cs typeface="Arial" panose="020B0604020202020204" pitchFamily="34" charset="0"/>
            </a:endParaRPr>
          </a:p>
          <a:p>
            <a:r>
              <a:rPr lang="tr-TR" b="1" dirty="0">
                <a:solidFill>
                  <a:srgbClr val="7030A0"/>
                </a:solidFill>
                <a:latin typeface="Arial" panose="020B0604020202020204" pitchFamily="34" charset="0"/>
                <a:cs typeface="Arial" panose="020B0604020202020204" pitchFamily="34" charset="0"/>
              </a:rPr>
              <a:t>İNTERNETİN YANLIŞ KULLANIMI ÇOCUKLARIMIZIN SOSYAL İLİŞKİLERİNİ BOZUP ONLARI YALNIZLIĞA İTMEKTE VE ASOSYAL BİR HAYAT SÜRMESİNE NEDEN OLUR.</a:t>
            </a:r>
          </a:p>
          <a:p>
            <a:pPr indent="0">
              <a:buNone/>
            </a:pPr>
            <a:r>
              <a:rPr lang="tr-TR" b="1" dirty="0">
                <a:solidFill>
                  <a:srgbClr val="7030A0"/>
                </a:solidFill>
                <a:latin typeface="Arial" panose="020B0604020202020204" pitchFamily="34" charset="0"/>
                <a:cs typeface="Arial" panose="020B0604020202020204" pitchFamily="34" charset="0"/>
              </a:rPr>
              <a:t>(EVDEN DIŞARI ÇIKMAMAK, ARKADAŞ ÇEVRESİNİN BOZULMASI VEYA HİÇ ARKADAŞININ OLMAMASI GİBİ)</a:t>
            </a:r>
          </a:p>
        </p:txBody>
      </p:sp>
    </p:spTree>
    <p:extLst>
      <p:ext uri="{BB962C8B-B14F-4D97-AF65-F5344CB8AC3E}">
        <p14:creationId xmlns:p14="http://schemas.microsoft.com/office/powerpoint/2010/main" val="13109164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438400"/>
            <a:ext cx="7704856" cy="3048001"/>
          </a:xfrm>
        </p:spPr>
        <p:txBody>
          <a:bodyPr/>
          <a:lstStyle/>
          <a:p>
            <a:r>
              <a:rPr lang="tr-TR" b="1" dirty="0">
                <a:solidFill>
                  <a:srgbClr val="CC3300"/>
                </a:solidFill>
                <a:latin typeface="Arial" panose="020B0604020202020204" pitchFamily="34" charset="0"/>
                <a:cs typeface="Arial" panose="020B0604020202020204" pitchFamily="34" charset="0"/>
              </a:rPr>
              <a:t>GÜNÜMÜZDE TEKNOLOJİ VARLIĞINI HAYATIMIZIN HER ALANINDA YOĞUN BİR ŞEKİLDE HİSSETTİRİYOR.</a:t>
            </a:r>
          </a:p>
          <a:p>
            <a:endParaRPr lang="tr-TR" b="1" dirty="0">
              <a:latin typeface="Arial" panose="020B0604020202020204" pitchFamily="34" charset="0"/>
              <a:cs typeface="Arial" panose="020B0604020202020204" pitchFamily="34" charset="0"/>
            </a:endParaRPr>
          </a:p>
          <a:p>
            <a:r>
              <a:rPr lang="tr-TR" b="1" dirty="0">
                <a:solidFill>
                  <a:srgbClr val="00B050"/>
                </a:solidFill>
                <a:latin typeface="Arial" panose="020B0604020202020204" pitchFamily="34" charset="0"/>
                <a:cs typeface="Arial" panose="020B0604020202020204" pitchFamily="34" charset="0"/>
              </a:rPr>
              <a:t>VE ARTIK TEKNOLOJİYE HAYIR DİYEBİLMEK NEREDEYSE MÜMKÜN DEĞİLDİR.</a:t>
            </a:r>
            <a:endParaRPr lang="tr-TR"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7977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438400"/>
            <a:ext cx="7488832" cy="3048001"/>
          </a:xfrm>
        </p:spPr>
        <p:txBody>
          <a:bodyPr/>
          <a:lstStyle/>
          <a:p>
            <a:endParaRPr lang="tr-TR" b="1" dirty="0">
              <a:latin typeface="Arial" panose="020B0604020202020204" pitchFamily="34" charset="0"/>
              <a:cs typeface="Arial" panose="020B0604020202020204" pitchFamily="34" charset="0"/>
            </a:endParaRPr>
          </a:p>
          <a:p>
            <a:r>
              <a:rPr lang="tr-TR" b="1" dirty="0">
                <a:solidFill>
                  <a:srgbClr val="FF0000"/>
                </a:solidFill>
                <a:latin typeface="Arial" panose="020B0604020202020204" pitchFamily="34" charset="0"/>
                <a:cs typeface="Arial" panose="020B0604020202020204" pitchFamily="34" charset="0"/>
              </a:rPr>
              <a:t>GERÇEK HAYATI İHMAL ETMELERİNE, SANAL DÜNYADA YAŞAMLARINI SÜRMELERİNE YOL AÇAR.</a:t>
            </a:r>
          </a:p>
        </p:txBody>
      </p:sp>
    </p:spTree>
    <p:extLst>
      <p:ext uri="{BB962C8B-B14F-4D97-AF65-F5344CB8AC3E}">
        <p14:creationId xmlns:p14="http://schemas.microsoft.com/office/powerpoint/2010/main" val="2745912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1B1D6CB-4FB8-445B-B7FB-FD8A999CCB40}"/>
              </a:ext>
            </a:extLst>
          </p:cNvPr>
          <p:cNvSpPr>
            <a:spLocks noGrp="1"/>
          </p:cNvSpPr>
          <p:nvPr>
            <p:ph idx="1"/>
          </p:nvPr>
        </p:nvSpPr>
        <p:spPr/>
        <p:txBody>
          <a:bodyPr/>
          <a:lstStyle/>
          <a:p>
            <a:r>
              <a:rPr lang="tr-TR" dirty="0"/>
              <a:t>OBEZİTE GİBİ ÇEŞİTLİ SAĞLIK SORUNLARINA NEDEN OLUR.</a:t>
            </a:r>
          </a:p>
        </p:txBody>
      </p:sp>
    </p:spTree>
    <p:extLst>
      <p:ext uri="{BB962C8B-B14F-4D97-AF65-F5344CB8AC3E}">
        <p14:creationId xmlns:p14="http://schemas.microsoft.com/office/powerpoint/2010/main" val="102198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2438400"/>
            <a:ext cx="7416824" cy="3048001"/>
          </a:xfrm>
        </p:spPr>
        <p:txBody>
          <a:bodyPr/>
          <a:lstStyle/>
          <a:p>
            <a:r>
              <a:rPr lang="tr-TR" b="1" dirty="0">
                <a:solidFill>
                  <a:srgbClr val="0033CC"/>
                </a:solidFill>
                <a:latin typeface="Arial" panose="020B0604020202020204" pitchFamily="34" charset="0"/>
                <a:cs typeface="Arial" panose="020B0604020202020204" pitchFamily="34" charset="0"/>
              </a:rPr>
              <a:t>AKADEMİK BAŞARILARINI OLUMSUZ ETKİLER .</a:t>
            </a:r>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958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8EA8C8-0A68-455D-9828-89CF70B6172E}"/>
              </a:ext>
            </a:extLst>
          </p:cNvPr>
          <p:cNvSpPr>
            <a:spLocks noGrp="1"/>
          </p:cNvSpPr>
          <p:nvPr>
            <p:ph idx="1"/>
          </p:nvPr>
        </p:nvSpPr>
        <p:spPr/>
        <p:txBody>
          <a:bodyPr/>
          <a:lstStyle/>
          <a:p>
            <a:r>
              <a:rPr lang="tr-TR" b="1" dirty="0">
                <a:solidFill>
                  <a:srgbClr val="002060"/>
                </a:solidFill>
                <a:latin typeface="Arial" panose="020B0604020202020204" pitchFamily="34" charset="0"/>
                <a:cs typeface="Arial" panose="020B0604020202020204" pitchFamily="34" charset="0"/>
              </a:rPr>
              <a:t>İNTERNET BAĞIMLILIĞI AİLE İLİŞKİLERİNİ SARSAR, TÜM AİLE ÜYELERİNİ OLUMSUZ ETKİLER.</a:t>
            </a:r>
          </a:p>
          <a:p>
            <a:endParaRPr lang="tr-TR" dirty="0"/>
          </a:p>
        </p:txBody>
      </p:sp>
    </p:spTree>
    <p:extLst>
      <p:ext uri="{BB962C8B-B14F-4D97-AF65-F5344CB8AC3E}">
        <p14:creationId xmlns:p14="http://schemas.microsoft.com/office/powerpoint/2010/main" val="410867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indent="0">
              <a:buNone/>
            </a:pPr>
            <a:r>
              <a:rPr lang="tr-TR" b="1" dirty="0">
                <a:latin typeface="Arial" panose="020B0604020202020204" pitchFamily="34" charset="0"/>
                <a:cs typeface="Arial" panose="020B0604020202020204" pitchFamily="34" charset="0"/>
              </a:rPr>
              <a:t>                                  </a:t>
            </a:r>
          </a:p>
          <a:p>
            <a:pPr indent="0">
              <a:buNone/>
            </a:pPr>
            <a:r>
              <a:rPr lang="tr-TR" b="1" dirty="0">
                <a:latin typeface="Arial" panose="020B0604020202020204" pitchFamily="34" charset="0"/>
                <a:cs typeface="Arial" panose="020B0604020202020204" pitchFamily="34" charset="0"/>
              </a:rPr>
              <a:t>              </a:t>
            </a:r>
            <a:r>
              <a:rPr lang="tr-TR" b="1" dirty="0">
                <a:solidFill>
                  <a:srgbClr val="CC3300"/>
                </a:solidFill>
                <a:latin typeface="Arial" panose="020B0604020202020204" pitchFamily="34" charset="0"/>
                <a:cs typeface="Arial" panose="020B0604020202020204" pitchFamily="34" charset="0"/>
              </a:rPr>
              <a:t>DİNLEDİĞİNİZ İÇİN TEŞEKKÜR EDERİM</a:t>
            </a:r>
            <a:endParaRPr lang="tr-TR" b="1" dirty="0">
              <a:latin typeface="Arial" panose="020B0604020202020204" pitchFamily="34" charset="0"/>
              <a:cs typeface="Arial" panose="020B0604020202020204" pitchFamily="34" charset="0"/>
            </a:endParaRPr>
          </a:p>
          <a:p>
            <a:pPr indent="0">
              <a:buNone/>
            </a:pPr>
            <a:r>
              <a:rPr lang="tr-TR" b="1" dirty="0">
                <a:latin typeface="Arial" panose="020B0604020202020204" pitchFamily="34" charset="0"/>
                <a:cs typeface="Arial" panose="020B0604020202020204" pitchFamily="34" charset="0"/>
              </a:rPr>
              <a:t>                       </a:t>
            </a:r>
          </a:p>
          <a:p>
            <a:pPr indent="0" algn="ctr">
              <a:lnSpc>
                <a:spcPct val="100000"/>
              </a:lnSpc>
              <a:buNone/>
            </a:pPr>
            <a:r>
              <a:rPr lang="tr-TR" b="1" dirty="0">
                <a:latin typeface="Arial" panose="020B0604020202020204" pitchFamily="34" charset="0"/>
                <a:cs typeface="Arial" panose="020B0604020202020204" pitchFamily="34" charset="0"/>
              </a:rPr>
              <a:t>F. FİLİZ KIZIL</a:t>
            </a:r>
          </a:p>
          <a:p>
            <a:pPr indent="0" algn="ctr">
              <a:lnSpc>
                <a:spcPct val="100000"/>
              </a:lnSpc>
              <a:buNone/>
            </a:pPr>
            <a:r>
              <a:rPr lang="tr-TR" b="1" dirty="0">
                <a:latin typeface="Arial" panose="020B0604020202020204" pitchFamily="34" charset="0"/>
                <a:cs typeface="Arial" panose="020B0604020202020204" pitchFamily="34" charset="0"/>
              </a:rPr>
              <a:t>REHBER ÖĞRETMEN</a:t>
            </a:r>
          </a:p>
        </p:txBody>
      </p:sp>
    </p:spTree>
    <p:extLst>
      <p:ext uri="{BB962C8B-B14F-4D97-AF65-F5344CB8AC3E}">
        <p14:creationId xmlns:p14="http://schemas.microsoft.com/office/powerpoint/2010/main" val="363468548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438400"/>
            <a:ext cx="7632848" cy="3048001"/>
          </a:xfrm>
        </p:spPr>
        <p:txBody>
          <a:bodyPr/>
          <a:lstStyle/>
          <a:p>
            <a:pPr indent="0">
              <a:buNone/>
            </a:pPr>
            <a:endParaRPr lang="tr-TR" b="1" dirty="0">
              <a:latin typeface="Arial" panose="020B0604020202020204" pitchFamily="34" charset="0"/>
              <a:cs typeface="Arial" panose="020B0604020202020204" pitchFamily="34" charset="0"/>
            </a:endParaRPr>
          </a:p>
          <a:p>
            <a:r>
              <a:rPr lang="tr-TR" b="1" dirty="0">
                <a:solidFill>
                  <a:srgbClr val="00B050"/>
                </a:solidFill>
                <a:latin typeface="Arial" panose="020B0604020202020204" pitchFamily="34" charset="0"/>
                <a:cs typeface="Arial" panose="020B0604020202020204" pitchFamily="34" charset="0"/>
              </a:rPr>
              <a:t>HAYATIMIZA KATKILARI BÜYÜK AMA BİLİNÇSİZ BİR ŞEKİLDE KULLANIMININ ÇOCUKLARIMIZIN VE GENÇLERİMİZİN HAYATINI OLUMSUZ ETKİLEDİĞİ DE BİR GERÇEKTİR.</a:t>
            </a:r>
            <a:r>
              <a:rPr lang="tr-TR" dirty="0">
                <a:solidFill>
                  <a:srgbClr val="00B050"/>
                </a:solidFill>
              </a:rPr>
              <a:t> </a:t>
            </a:r>
          </a:p>
        </p:txBody>
      </p:sp>
    </p:spTree>
    <p:extLst>
      <p:ext uri="{BB962C8B-B14F-4D97-AF65-F5344CB8AC3E}">
        <p14:creationId xmlns:p14="http://schemas.microsoft.com/office/powerpoint/2010/main" val="25997682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A939BF-A18D-4EED-832C-826D113F6D1D}"/>
              </a:ext>
            </a:extLst>
          </p:cNvPr>
          <p:cNvSpPr>
            <a:spLocks noGrp="1"/>
          </p:cNvSpPr>
          <p:nvPr>
            <p:ph idx="1"/>
          </p:nvPr>
        </p:nvSpPr>
        <p:spPr/>
        <p:txBody>
          <a:bodyPr/>
          <a:lstStyle/>
          <a:p>
            <a:r>
              <a:rPr lang="tr-TR" b="1" dirty="0">
                <a:solidFill>
                  <a:srgbClr val="CC3300"/>
                </a:solidFill>
                <a:latin typeface="Arial" panose="020B0604020202020204" pitchFamily="34" charset="0"/>
                <a:cs typeface="Arial" panose="020B0604020202020204" pitchFamily="34" charset="0"/>
              </a:rPr>
              <a:t>DOLAYISIYLA YAPMAMIZ GEREKEN ÖNCE TEKNOLOJİYİ DOĞRU KULLANMAYI ÖĞRENMEK  VE BUNU ÇOCUKLARIMIZA ÖĞRETMEK OLMALIDIR.</a:t>
            </a:r>
          </a:p>
          <a:p>
            <a:endParaRPr lang="tr-TR" dirty="0"/>
          </a:p>
        </p:txBody>
      </p:sp>
    </p:spTree>
    <p:extLst>
      <p:ext uri="{BB962C8B-B14F-4D97-AF65-F5344CB8AC3E}">
        <p14:creationId xmlns:p14="http://schemas.microsoft.com/office/powerpoint/2010/main" val="232783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D67453-F6D3-43D0-A670-1E019C58466E}"/>
              </a:ext>
            </a:extLst>
          </p:cNvPr>
          <p:cNvSpPr>
            <a:spLocks noGrp="1"/>
          </p:cNvSpPr>
          <p:nvPr>
            <p:ph type="title"/>
          </p:nvPr>
        </p:nvSpPr>
        <p:spPr/>
        <p:txBody>
          <a:bodyPr>
            <a:normAutofit fontScale="90000"/>
          </a:bodyPr>
          <a:lstStyle/>
          <a:p>
            <a:r>
              <a:rPr lang="tr-TR" dirty="0"/>
              <a:t>FİLTRELEME PROGRAMI KULLANIN</a:t>
            </a:r>
          </a:p>
        </p:txBody>
      </p:sp>
      <p:sp>
        <p:nvSpPr>
          <p:cNvPr id="3" name="İçerik Yer Tutucusu 2">
            <a:extLst>
              <a:ext uri="{FF2B5EF4-FFF2-40B4-BE49-F238E27FC236}">
                <a16:creationId xmlns:a16="http://schemas.microsoft.com/office/drawing/2014/main" id="{7F246270-4645-4FE3-89F4-0B4D17D3CE3E}"/>
              </a:ext>
            </a:extLst>
          </p:cNvPr>
          <p:cNvSpPr>
            <a:spLocks noGrp="1"/>
          </p:cNvSpPr>
          <p:nvPr>
            <p:ph idx="1"/>
          </p:nvPr>
        </p:nvSpPr>
        <p:spPr/>
        <p:txBody>
          <a:bodyPr/>
          <a:lstStyle/>
          <a:p>
            <a:r>
              <a:rPr lang="tr-TR" dirty="0"/>
              <a:t>Filtreleme programları çocuklarınızın internet ortamında girmesini istemediğiniz siteleri engellemenize olanak sağlayan kullanımı kolay yazılımlardır.</a:t>
            </a:r>
          </a:p>
        </p:txBody>
      </p:sp>
    </p:spTree>
    <p:extLst>
      <p:ext uri="{BB962C8B-B14F-4D97-AF65-F5344CB8AC3E}">
        <p14:creationId xmlns:p14="http://schemas.microsoft.com/office/powerpoint/2010/main" val="240774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840FDA-65F7-48B6-8A3F-C28077F28583}"/>
              </a:ext>
            </a:extLst>
          </p:cNvPr>
          <p:cNvSpPr>
            <a:spLocks noGrp="1"/>
          </p:cNvSpPr>
          <p:nvPr>
            <p:ph idx="1"/>
          </p:nvPr>
        </p:nvSpPr>
        <p:spPr/>
        <p:txBody>
          <a:bodyPr/>
          <a:lstStyle/>
          <a:p>
            <a:r>
              <a:rPr lang="tr-TR" dirty="0"/>
              <a:t>Bilgisayarınıza mutlaka güvenlik duvarı içeren bir anti-virüs programı yükleyerek bilgisayarınızı virüslerden koruyun ve bu programı düzenli olarak güncellemeyi unutmayın.</a:t>
            </a:r>
          </a:p>
        </p:txBody>
      </p:sp>
    </p:spTree>
    <p:extLst>
      <p:ext uri="{BB962C8B-B14F-4D97-AF65-F5344CB8AC3E}">
        <p14:creationId xmlns:p14="http://schemas.microsoft.com/office/powerpoint/2010/main" val="110508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782DDD-2FDA-45FC-B11E-57F6581214B7}"/>
              </a:ext>
            </a:extLst>
          </p:cNvPr>
          <p:cNvSpPr>
            <a:spLocks noGrp="1"/>
          </p:cNvSpPr>
          <p:nvPr>
            <p:ph type="title"/>
          </p:nvPr>
        </p:nvSpPr>
        <p:spPr/>
        <p:txBody>
          <a:bodyPr>
            <a:normAutofit fontScale="90000"/>
          </a:bodyPr>
          <a:lstStyle/>
          <a:p>
            <a:r>
              <a:rPr lang="tr-TR" sz="2200" dirty="0" err="1"/>
              <a:t>ÇoCUĞUNUZUN</a:t>
            </a:r>
            <a:r>
              <a:rPr lang="tr-TR" sz="2200" dirty="0"/>
              <a:t> SOSYAL AĞ ÜYELİKLERİNİ KONTROL EDİN</a:t>
            </a:r>
          </a:p>
        </p:txBody>
      </p:sp>
      <p:pic>
        <p:nvPicPr>
          <p:cNvPr id="7" name="İçerik Yer Tutucusu 6">
            <a:extLst>
              <a:ext uri="{FF2B5EF4-FFF2-40B4-BE49-F238E27FC236}">
                <a16:creationId xmlns:a16="http://schemas.microsoft.com/office/drawing/2014/main" id="{76EC03B9-D35B-4621-925F-80E8417904F6}"/>
              </a:ext>
            </a:extLst>
          </p:cNvPr>
          <p:cNvPicPr>
            <a:picLocks noGrp="1" noChangeAspect="1"/>
          </p:cNvPicPr>
          <p:nvPr>
            <p:ph idx="1"/>
          </p:nvPr>
        </p:nvPicPr>
        <p:blipFill>
          <a:blip r:embed="rId2"/>
          <a:stretch>
            <a:fillRect/>
          </a:stretch>
        </p:blipFill>
        <p:spPr>
          <a:xfrm>
            <a:off x="1638677" y="2491212"/>
            <a:ext cx="5866646" cy="2942376"/>
          </a:xfrm>
        </p:spPr>
      </p:pic>
    </p:spTree>
    <p:extLst>
      <p:ext uri="{BB962C8B-B14F-4D97-AF65-F5344CB8AC3E}">
        <p14:creationId xmlns:p14="http://schemas.microsoft.com/office/powerpoint/2010/main" val="91174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86B6F6-029E-4939-8C01-B5384690BD33}"/>
              </a:ext>
            </a:extLst>
          </p:cNvPr>
          <p:cNvSpPr>
            <a:spLocks noGrp="1"/>
          </p:cNvSpPr>
          <p:nvPr>
            <p:ph type="title"/>
          </p:nvPr>
        </p:nvSpPr>
        <p:spPr/>
        <p:txBody>
          <a:bodyPr>
            <a:normAutofit fontScale="90000"/>
          </a:bodyPr>
          <a:lstStyle/>
          <a:p>
            <a:r>
              <a:rPr lang="tr-TR" dirty="0"/>
              <a:t>BİLGİSAYAR OYUNLARINA DİKKAT EDİN</a:t>
            </a:r>
          </a:p>
        </p:txBody>
      </p:sp>
      <p:pic>
        <p:nvPicPr>
          <p:cNvPr id="9" name="İçerik Yer Tutucusu 8">
            <a:extLst>
              <a:ext uri="{FF2B5EF4-FFF2-40B4-BE49-F238E27FC236}">
                <a16:creationId xmlns:a16="http://schemas.microsoft.com/office/drawing/2014/main" id="{17D1BDAB-D651-4850-AE58-FBEF234ED6B8}"/>
              </a:ext>
            </a:extLst>
          </p:cNvPr>
          <p:cNvPicPr>
            <a:picLocks noGrp="1" noChangeAspect="1"/>
          </p:cNvPicPr>
          <p:nvPr>
            <p:ph idx="1"/>
          </p:nvPr>
        </p:nvPicPr>
        <p:blipFill>
          <a:blip r:embed="rId2"/>
          <a:stretch>
            <a:fillRect/>
          </a:stretch>
        </p:blipFill>
        <p:spPr>
          <a:xfrm>
            <a:off x="1943708" y="2420888"/>
            <a:ext cx="5256584" cy="3352032"/>
          </a:xfrm>
        </p:spPr>
      </p:pic>
    </p:spTree>
    <p:extLst>
      <p:ext uri="{BB962C8B-B14F-4D97-AF65-F5344CB8AC3E}">
        <p14:creationId xmlns:p14="http://schemas.microsoft.com/office/powerpoint/2010/main" val="220619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D4D883-8B23-41AA-937A-68D427F84A9B}"/>
              </a:ext>
            </a:extLst>
          </p:cNvPr>
          <p:cNvSpPr>
            <a:spLocks noGrp="1"/>
          </p:cNvSpPr>
          <p:nvPr>
            <p:ph type="title"/>
          </p:nvPr>
        </p:nvSpPr>
        <p:spPr/>
        <p:txBody>
          <a:bodyPr>
            <a:normAutofit fontScale="90000"/>
          </a:bodyPr>
          <a:lstStyle/>
          <a:p>
            <a:r>
              <a:rPr lang="tr-TR" dirty="0"/>
              <a:t>ZAMANI YÖNETMESİNE YARDIMCI OLUN</a:t>
            </a:r>
          </a:p>
        </p:txBody>
      </p:sp>
      <p:pic>
        <p:nvPicPr>
          <p:cNvPr id="7" name="İçerik Yer Tutucusu 6">
            <a:extLst>
              <a:ext uri="{FF2B5EF4-FFF2-40B4-BE49-F238E27FC236}">
                <a16:creationId xmlns:a16="http://schemas.microsoft.com/office/drawing/2014/main" id="{4A1B8DBB-DEC1-46C3-BF03-3633002D3123}"/>
              </a:ext>
            </a:extLst>
          </p:cNvPr>
          <p:cNvPicPr>
            <a:picLocks noGrp="1" noChangeAspect="1"/>
          </p:cNvPicPr>
          <p:nvPr>
            <p:ph idx="1"/>
          </p:nvPr>
        </p:nvPicPr>
        <p:blipFill>
          <a:blip r:embed="rId2"/>
          <a:stretch>
            <a:fillRect/>
          </a:stretch>
        </p:blipFill>
        <p:spPr>
          <a:xfrm>
            <a:off x="2648316" y="2438400"/>
            <a:ext cx="3847368" cy="3048000"/>
          </a:xfrm>
        </p:spPr>
      </p:pic>
    </p:spTree>
    <p:extLst>
      <p:ext uri="{BB962C8B-B14F-4D97-AF65-F5344CB8AC3E}">
        <p14:creationId xmlns:p14="http://schemas.microsoft.com/office/powerpoint/2010/main" val="1227731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222</TotalTime>
  <Words>380</Words>
  <Application>Microsoft Office PowerPoint</Application>
  <PresentationFormat>Ekran Gösterisi (4:3)</PresentationFormat>
  <Paragraphs>43</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Garamond</vt:lpstr>
      <vt:lpstr>Wingdings</vt:lpstr>
      <vt:lpstr>Moda Tasarımı</vt:lpstr>
      <vt:lpstr>BAŞÖĞRETMEN İLKOKULU REHBERLİK SERVİSİ  BİLİNÇLİ TEKNOLOJİ KULLANIMI  VELİ  SEMİNERİNE HOŞ GELDİNİZ</vt:lpstr>
      <vt:lpstr>PowerPoint Sunusu</vt:lpstr>
      <vt:lpstr>PowerPoint Sunusu</vt:lpstr>
      <vt:lpstr>PowerPoint Sunusu</vt:lpstr>
      <vt:lpstr>FİLTRELEME PROGRAMI KULLANIN</vt:lpstr>
      <vt:lpstr>PowerPoint Sunusu</vt:lpstr>
      <vt:lpstr>ÇoCUĞUNUZUN SOSYAL AĞ ÜYELİKLERİNİ KONTROL EDİN</vt:lpstr>
      <vt:lpstr>BİLGİSAYAR OYUNLARINA DİKKAT EDİN</vt:lpstr>
      <vt:lpstr>ZAMANI YÖNETMESİNE YARDIMCI OLUN</vt:lpstr>
      <vt:lpstr>BİLİNÇLİ BİR TEKNOLOJİ KULLANICISI OLMASINI SAĞLAYIN</vt:lpstr>
      <vt:lpstr>ÇOCUĞUNUZAÖRNEK OLUN</vt:lpstr>
      <vt:lpstr>BERABER VAKİT GEÇİRİN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kullanımı</dc:title>
  <dc:creator>Samsung</dc:creator>
  <cp:lastModifiedBy>oğuzhan çaylak</cp:lastModifiedBy>
  <cp:revision>24</cp:revision>
  <dcterms:created xsi:type="dcterms:W3CDTF">2020-11-15T13:46:50Z</dcterms:created>
  <dcterms:modified xsi:type="dcterms:W3CDTF">2020-12-03T10:02:39Z</dcterms:modified>
</cp:coreProperties>
</file>